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75"/>
    <a:srgbClr val="739BCB"/>
    <a:srgbClr val="FFC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9" autoAdjust="0"/>
    <p:restoredTop sz="94660"/>
  </p:normalViewPr>
  <p:slideViewPr>
    <p:cSldViewPr>
      <p:cViewPr varScale="1">
        <p:scale>
          <a:sx n="87" d="100"/>
          <a:sy n="87" d="100"/>
        </p:scale>
        <p:origin x="-91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FA8C0-A9B5-4124-BA3B-32D10F6CBD24}" type="datetimeFigureOut">
              <a:rPr lang="de-CH" smtClean="0"/>
              <a:t>03.07.2017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E76F6-AB53-47A0-AFAF-0181256F83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9056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03.07.2017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03.07.2017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03.07.2017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03.07.2017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03.07.2017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03.07.2017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03.07.2017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2931666" y="4427984"/>
            <a:ext cx="3665686" cy="10081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8" name="Rechteck 67"/>
          <p:cNvSpPr/>
          <p:nvPr/>
        </p:nvSpPr>
        <p:spPr>
          <a:xfrm>
            <a:off x="764704" y="7102288"/>
            <a:ext cx="5040560" cy="216000"/>
          </a:xfrm>
          <a:prstGeom prst="rect">
            <a:avLst/>
          </a:prstGeom>
          <a:solidFill>
            <a:srgbClr val="FFD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CH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Ein Teil der Förderung wird </a:t>
            </a:r>
            <a:r>
              <a:rPr lang="de-CH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durch </a:t>
            </a:r>
            <a:r>
              <a:rPr lang="de-CH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die Wohnsteuer der </a:t>
            </a:r>
            <a:r>
              <a:rPr lang="de-CH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Mieter finanziert</a:t>
            </a:r>
            <a:endParaRPr lang="de-CH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hteck 73"/>
          <p:cNvSpPr/>
          <p:nvPr/>
        </p:nvSpPr>
        <p:spPr>
          <a:xfrm>
            <a:off x="764704" y="7308304"/>
            <a:ext cx="5040560" cy="216024"/>
          </a:xfrm>
          <a:prstGeom prst="rect">
            <a:avLst/>
          </a:prstGeom>
          <a:solidFill>
            <a:srgbClr val="739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CH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Ein Teil der Förderung wird </a:t>
            </a:r>
            <a:r>
              <a:rPr lang="de-CH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durch </a:t>
            </a:r>
            <a:r>
              <a:rPr lang="de-CH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die Wohnsteuer der </a:t>
            </a:r>
            <a:r>
              <a:rPr lang="de-CH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Eigentümer finanziert</a:t>
            </a:r>
            <a:endParaRPr lang="de-CH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Freihandform 48"/>
          <p:cNvSpPr/>
          <p:nvPr/>
        </p:nvSpPr>
        <p:spPr>
          <a:xfrm>
            <a:off x="2571626" y="1619672"/>
            <a:ext cx="3233638" cy="727546"/>
          </a:xfrm>
          <a:custGeom>
            <a:avLst/>
            <a:gdLst>
              <a:gd name="connsiteX0" fmla="*/ 0 w 2654300"/>
              <a:gd name="connsiteY0" fmla="*/ 609600 h 609600"/>
              <a:gd name="connsiteX1" fmla="*/ 2654300 w 2654300"/>
              <a:gd name="connsiteY1" fmla="*/ 603250 h 609600"/>
              <a:gd name="connsiteX2" fmla="*/ 2647950 w 2654300"/>
              <a:gd name="connsiteY2" fmla="*/ 0 h 609600"/>
              <a:gd name="connsiteX3" fmla="*/ 0 w 2654300"/>
              <a:gd name="connsiteY3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4300" h="609600">
                <a:moveTo>
                  <a:pt x="0" y="609600"/>
                </a:moveTo>
                <a:lnTo>
                  <a:pt x="2654300" y="603250"/>
                </a:lnTo>
                <a:cubicBezTo>
                  <a:pt x="2652183" y="402167"/>
                  <a:pt x="2650067" y="201083"/>
                  <a:pt x="2647950" y="0"/>
                </a:cubicBezTo>
                <a:lnTo>
                  <a:pt x="0" y="60960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100"/>
          </a:p>
        </p:txBody>
      </p:sp>
      <p:sp>
        <p:nvSpPr>
          <p:cNvPr id="43" name="Rechteck 42"/>
          <p:cNvSpPr/>
          <p:nvPr/>
        </p:nvSpPr>
        <p:spPr>
          <a:xfrm>
            <a:off x="764704" y="2339752"/>
            <a:ext cx="5040560" cy="432048"/>
          </a:xfrm>
          <a:prstGeom prst="rect">
            <a:avLst/>
          </a:prstGeom>
          <a:solidFill>
            <a:srgbClr val="739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1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251520"/>
          </a:xfrm>
        </p:spPr>
        <p:txBody>
          <a:bodyPr>
            <a:noAutofit/>
          </a:bodyPr>
          <a:lstStyle/>
          <a:p>
            <a:r>
              <a:rPr lang="de-CH" sz="2000" b="1" dirty="0" smtClean="0">
                <a:latin typeface="Arial" pitchFamily="34" charset="0"/>
                <a:cs typeface="Arial" pitchFamily="34" charset="0"/>
              </a:rPr>
              <a:t>Finanzierung der Wohneigentumsförderung</a:t>
            </a:r>
            <a:endParaRPr lang="de-CH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32656" y="827584"/>
            <a:ext cx="6048672" cy="115212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spcBef>
                <a:spcPct val="0"/>
              </a:spcBef>
            </a:pPr>
            <a:r>
              <a:rPr lang="de-CH" sz="1100" b="1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Fall 1, Eigenmietwertbesteuerung *</a:t>
            </a:r>
          </a:p>
          <a:p>
            <a:pPr algn="l">
              <a:spcBef>
                <a:spcPct val="0"/>
              </a:spcBef>
            </a:pPr>
            <a:r>
              <a:rPr lang="de-CH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Die Wohneigentumsförderung erfolgt hauptsächlich in Form von Abzügen für den Hypothekar-zins. </a:t>
            </a:r>
            <a:r>
              <a:rPr lang="de-CH" sz="11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Bis zu einem Zins in der Grössenordnung von 2,5% kann die Wohneigentumsförderung durch die Steuern auf den Eigenmietwert gedeckt werden. Abzüge für Unterhaltskosten sind hier einfachheitshalber weggelassen.</a:t>
            </a:r>
          </a:p>
          <a:p>
            <a:pPr algn="l">
              <a:spcBef>
                <a:spcPct val="0"/>
              </a:spcBef>
            </a:pPr>
            <a:endParaRPr lang="de-CH" sz="1100" dirty="0" smtClean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>
            <a:off x="1484784" y="269979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2204864" y="269979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2924944" y="269979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3645024" y="269979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4365104" y="269979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2564904" y="226774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Untertitel 2"/>
          <p:cNvSpPr txBox="1">
            <a:spLocks/>
          </p:cNvSpPr>
          <p:nvPr/>
        </p:nvSpPr>
        <p:spPr>
          <a:xfrm>
            <a:off x="1268760" y="2843808"/>
            <a:ext cx="432048" cy="288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1%</a:t>
            </a:r>
          </a:p>
        </p:txBody>
      </p:sp>
      <p:sp>
        <p:nvSpPr>
          <p:cNvPr id="30" name="Untertitel 2"/>
          <p:cNvSpPr txBox="1">
            <a:spLocks/>
          </p:cNvSpPr>
          <p:nvPr/>
        </p:nvSpPr>
        <p:spPr>
          <a:xfrm rot="16200000">
            <a:off x="8620" y="2087724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CH" sz="1100" b="1" noProof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Förderung</a:t>
            </a:r>
          </a:p>
        </p:txBody>
      </p:sp>
      <p:sp>
        <p:nvSpPr>
          <p:cNvPr id="31" name="Untertitel 2"/>
          <p:cNvSpPr txBox="1">
            <a:spLocks/>
          </p:cNvSpPr>
          <p:nvPr/>
        </p:nvSpPr>
        <p:spPr>
          <a:xfrm>
            <a:off x="5229200" y="2843808"/>
            <a:ext cx="1296144" cy="288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Hypothekarzins</a:t>
            </a:r>
          </a:p>
        </p:txBody>
      </p:sp>
      <p:sp>
        <p:nvSpPr>
          <p:cNvPr id="32" name="Untertitel 2"/>
          <p:cNvSpPr txBox="1">
            <a:spLocks/>
          </p:cNvSpPr>
          <p:nvPr/>
        </p:nvSpPr>
        <p:spPr>
          <a:xfrm>
            <a:off x="1988840" y="2843808"/>
            <a:ext cx="432048" cy="288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2%</a:t>
            </a:r>
          </a:p>
        </p:txBody>
      </p:sp>
      <p:sp>
        <p:nvSpPr>
          <p:cNvPr id="33" name="Untertitel 2"/>
          <p:cNvSpPr txBox="1">
            <a:spLocks/>
          </p:cNvSpPr>
          <p:nvPr/>
        </p:nvSpPr>
        <p:spPr>
          <a:xfrm>
            <a:off x="2708920" y="2843808"/>
            <a:ext cx="432048" cy="288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3%</a:t>
            </a:r>
          </a:p>
        </p:txBody>
      </p:sp>
      <p:sp>
        <p:nvSpPr>
          <p:cNvPr id="34" name="Untertitel 2"/>
          <p:cNvSpPr txBox="1">
            <a:spLocks/>
          </p:cNvSpPr>
          <p:nvPr/>
        </p:nvSpPr>
        <p:spPr>
          <a:xfrm>
            <a:off x="3429000" y="2843808"/>
            <a:ext cx="432048" cy="288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4%</a:t>
            </a:r>
          </a:p>
        </p:txBody>
      </p:sp>
      <p:sp>
        <p:nvSpPr>
          <p:cNvPr id="35" name="Untertitel 2"/>
          <p:cNvSpPr txBox="1">
            <a:spLocks/>
          </p:cNvSpPr>
          <p:nvPr/>
        </p:nvSpPr>
        <p:spPr>
          <a:xfrm>
            <a:off x="4149080" y="2843808"/>
            <a:ext cx="432048" cy="288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5%</a:t>
            </a:r>
          </a:p>
        </p:txBody>
      </p:sp>
      <p:sp>
        <p:nvSpPr>
          <p:cNvPr id="36" name="Untertitel 2"/>
          <p:cNvSpPr txBox="1">
            <a:spLocks/>
          </p:cNvSpPr>
          <p:nvPr/>
        </p:nvSpPr>
        <p:spPr>
          <a:xfrm>
            <a:off x="4869160" y="2843808"/>
            <a:ext cx="432048" cy="288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6%</a:t>
            </a:r>
          </a:p>
        </p:txBody>
      </p:sp>
      <p:cxnSp>
        <p:nvCxnSpPr>
          <p:cNvPr id="41" name="Gerade Verbindung 40"/>
          <p:cNvCxnSpPr/>
          <p:nvPr/>
        </p:nvCxnSpPr>
        <p:spPr>
          <a:xfrm flipV="1">
            <a:off x="764704" y="1619672"/>
            <a:ext cx="5040560" cy="11521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5085184" y="269979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Untertitel 2"/>
          <p:cNvSpPr txBox="1">
            <a:spLocks/>
          </p:cNvSpPr>
          <p:nvPr/>
        </p:nvSpPr>
        <p:spPr>
          <a:xfrm>
            <a:off x="3861048" y="2339752"/>
            <a:ext cx="1944216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Finanzierung durch Steuern auf den Eigenmietwert</a:t>
            </a:r>
          </a:p>
        </p:txBody>
      </p:sp>
      <p:sp>
        <p:nvSpPr>
          <p:cNvPr id="52" name="Untertitel 2"/>
          <p:cNvSpPr txBox="1">
            <a:spLocks/>
          </p:cNvSpPr>
          <p:nvPr/>
        </p:nvSpPr>
        <p:spPr>
          <a:xfrm>
            <a:off x="3789040" y="1835696"/>
            <a:ext cx="2016224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Finanzierung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durch allgemeine</a:t>
            </a:r>
            <a:r>
              <a:rPr kumimoji="0" lang="de-CH" sz="11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Steuern</a:t>
            </a:r>
            <a:endParaRPr kumimoji="0" lang="de-CH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3" name="Untertitel 2"/>
          <p:cNvSpPr txBox="1">
            <a:spLocks/>
          </p:cNvSpPr>
          <p:nvPr/>
        </p:nvSpPr>
        <p:spPr>
          <a:xfrm>
            <a:off x="332656" y="3563888"/>
            <a:ext cx="60486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Fall 2, Eigenmietwert abgeschafft </a:t>
            </a: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(Kommissionsinitiative</a:t>
            </a:r>
            <a:r>
              <a:rPr kumimoji="0" lang="de-CH" sz="11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de-CH" sz="11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17.400?)</a:t>
            </a:r>
            <a:endParaRPr kumimoji="0" lang="de-CH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Die Wohneigentumsförderung muss vollumfänglich</a:t>
            </a:r>
            <a:r>
              <a:rPr kumimoji="0" lang="de-CH" sz="1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aus den allgemeinen Steuern gedeckt werden.  Die Wohneigentümer sind steuerfrei, die Mieter bezahlen indirekte Steuern für das Wohnen, denn Vermieter bezahlen </a:t>
            </a:r>
            <a:r>
              <a:rPr lang="de-CH" sz="1100" dirty="0" smtClean="0">
                <a:latin typeface="Arial" pitchFamily="34" charset="0"/>
                <a:ea typeface="+mj-ea"/>
                <a:cs typeface="Arial" pitchFamily="34" charset="0"/>
              </a:rPr>
              <a:t>Einkommens- resp. Gewinnsteuern auf Mieteinnahmen.</a:t>
            </a:r>
            <a:endParaRPr kumimoji="0" lang="de-CH" sz="11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5" name="Untertitel 2"/>
          <p:cNvSpPr txBox="1">
            <a:spLocks/>
          </p:cNvSpPr>
          <p:nvPr/>
        </p:nvSpPr>
        <p:spPr>
          <a:xfrm rot="16200000">
            <a:off x="44624" y="4716016"/>
            <a:ext cx="1152128" cy="288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CH" sz="1100" b="1" noProof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Förderung</a:t>
            </a:r>
          </a:p>
        </p:txBody>
      </p:sp>
      <p:sp>
        <p:nvSpPr>
          <p:cNvPr id="56" name="Rechteck 55"/>
          <p:cNvSpPr/>
          <p:nvPr/>
        </p:nvSpPr>
        <p:spPr>
          <a:xfrm>
            <a:off x="764704" y="4499992"/>
            <a:ext cx="1152128" cy="86409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100"/>
          </a:p>
        </p:txBody>
      </p:sp>
      <p:sp>
        <p:nvSpPr>
          <p:cNvPr id="59" name="Untertitel 2"/>
          <p:cNvSpPr txBox="1">
            <a:spLocks/>
          </p:cNvSpPr>
          <p:nvPr/>
        </p:nvSpPr>
        <p:spPr>
          <a:xfrm>
            <a:off x="764704" y="4664204"/>
            <a:ext cx="1206134" cy="4838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Finanziert durch allgemeine</a:t>
            </a:r>
            <a:r>
              <a:rPr kumimoji="0" lang="de-CH" sz="11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Steuern</a:t>
            </a:r>
            <a:endParaRPr kumimoji="0" lang="de-CH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60" name="Gerade Verbindung 59"/>
          <p:cNvCxnSpPr/>
          <p:nvPr/>
        </p:nvCxnSpPr>
        <p:spPr>
          <a:xfrm>
            <a:off x="764704" y="4499992"/>
            <a:ext cx="1296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Untertitel 2"/>
          <p:cNvSpPr txBox="1">
            <a:spLocks/>
          </p:cNvSpPr>
          <p:nvPr/>
        </p:nvSpPr>
        <p:spPr>
          <a:xfrm>
            <a:off x="332656" y="6300192"/>
            <a:ext cx="6048672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Fall 3, Wohnsteuer</a:t>
            </a:r>
            <a:r>
              <a:rPr lang="de-CH" sz="1100" b="1" dirty="0" smtClean="0">
                <a:latin typeface="Arial" pitchFamily="34" charset="0"/>
                <a:ea typeface="+mj-ea"/>
                <a:cs typeface="Arial" pitchFamily="34" charset="0"/>
              </a:rPr>
              <a:t> (Einheitssteuer auf den Wohnkonsum)</a:t>
            </a:r>
            <a:endParaRPr kumimoji="0" lang="de-CH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Mieter und Wohneigentümer versteuern ihren Wohnkonsum. Damit</a:t>
            </a:r>
            <a:r>
              <a:rPr kumimoji="0" lang="de-CH" sz="1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kann u.a. die Wohneigentumsförderung finanziert werden.</a:t>
            </a:r>
          </a:p>
        </p:txBody>
      </p:sp>
      <p:sp>
        <p:nvSpPr>
          <p:cNvPr id="67" name="Untertitel 2"/>
          <p:cNvSpPr txBox="1">
            <a:spLocks/>
          </p:cNvSpPr>
          <p:nvPr/>
        </p:nvSpPr>
        <p:spPr>
          <a:xfrm rot="16200000">
            <a:off x="152636" y="7056276"/>
            <a:ext cx="936104" cy="288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CH" sz="1100" b="1" noProof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Förderung</a:t>
            </a:r>
          </a:p>
        </p:txBody>
      </p:sp>
      <p:sp>
        <p:nvSpPr>
          <p:cNvPr id="70" name="Untertitel 2"/>
          <p:cNvSpPr txBox="1">
            <a:spLocks/>
          </p:cNvSpPr>
          <p:nvPr/>
        </p:nvSpPr>
        <p:spPr>
          <a:xfrm>
            <a:off x="4365104" y="8172400"/>
            <a:ext cx="2232248" cy="576064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CH" sz="95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* Der Fall 1 gilt in ähnlicher Form auch für die private Vermietung</a:t>
            </a:r>
            <a:r>
              <a:rPr lang="de-CH" sz="950" noProof="0" dirty="0" smtClean="0">
                <a:latin typeface="Arial" pitchFamily="34" charset="0"/>
                <a:ea typeface="+mj-ea"/>
                <a:cs typeface="Arial" pitchFamily="34" charset="0"/>
              </a:rPr>
              <a:t>: Steuern auf Mieteinnahmen, </a:t>
            </a:r>
            <a:r>
              <a:rPr lang="de-CH" sz="950" dirty="0" smtClean="0">
                <a:latin typeface="Arial" pitchFamily="34" charset="0"/>
                <a:ea typeface="+mj-ea"/>
                <a:cs typeface="Arial" pitchFamily="34" charset="0"/>
              </a:rPr>
              <a:t>Abzüge für Schuldzinsen und Unterhaltskosten.</a:t>
            </a:r>
            <a:endParaRPr lang="de-CH" sz="950" noProof="0" dirty="0" smtClean="0"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1" name="Gerade Verbindung 70"/>
          <p:cNvCxnSpPr/>
          <p:nvPr/>
        </p:nvCxnSpPr>
        <p:spPr>
          <a:xfrm>
            <a:off x="764704" y="7092280"/>
            <a:ext cx="51845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hteck 76"/>
          <p:cNvSpPr/>
          <p:nvPr/>
        </p:nvSpPr>
        <p:spPr>
          <a:xfrm>
            <a:off x="764704" y="8388424"/>
            <a:ext cx="576064" cy="144016"/>
          </a:xfrm>
          <a:prstGeom prst="rect">
            <a:avLst/>
          </a:prstGeom>
          <a:solidFill>
            <a:srgbClr val="739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100"/>
          </a:p>
        </p:txBody>
      </p:sp>
      <p:sp>
        <p:nvSpPr>
          <p:cNvPr id="78" name="Rechteck 77"/>
          <p:cNvSpPr/>
          <p:nvPr/>
        </p:nvSpPr>
        <p:spPr>
          <a:xfrm>
            <a:off x="764704" y="8172400"/>
            <a:ext cx="576064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100"/>
          </a:p>
        </p:txBody>
      </p:sp>
      <p:sp>
        <p:nvSpPr>
          <p:cNvPr id="79" name="Rechteck 78"/>
          <p:cNvSpPr/>
          <p:nvPr/>
        </p:nvSpPr>
        <p:spPr>
          <a:xfrm>
            <a:off x="764704" y="8604448"/>
            <a:ext cx="576064" cy="144016"/>
          </a:xfrm>
          <a:prstGeom prst="rect">
            <a:avLst/>
          </a:prstGeom>
          <a:solidFill>
            <a:srgbClr val="FFC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100"/>
          </a:p>
        </p:txBody>
      </p:sp>
      <p:sp>
        <p:nvSpPr>
          <p:cNvPr id="80" name="Untertitel 2"/>
          <p:cNvSpPr txBox="1">
            <a:spLocks/>
          </p:cNvSpPr>
          <p:nvPr/>
        </p:nvSpPr>
        <p:spPr>
          <a:xfrm>
            <a:off x="1340768" y="8172400"/>
            <a:ext cx="3024336" cy="144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Allgemeine Steuergelder ohne Zweckbindung</a:t>
            </a:r>
          </a:p>
        </p:txBody>
      </p:sp>
      <p:sp>
        <p:nvSpPr>
          <p:cNvPr id="81" name="Untertitel 2"/>
          <p:cNvSpPr txBox="1">
            <a:spLocks/>
          </p:cNvSpPr>
          <p:nvPr/>
        </p:nvSpPr>
        <p:spPr>
          <a:xfrm>
            <a:off x="1340768" y="8388424"/>
            <a:ext cx="3024336" cy="144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Steuergelder von Wohneigentümern</a:t>
            </a:r>
          </a:p>
        </p:txBody>
      </p:sp>
      <p:sp>
        <p:nvSpPr>
          <p:cNvPr id="58" name="Rechteck 57"/>
          <p:cNvSpPr/>
          <p:nvPr/>
        </p:nvSpPr>
        <p:spPr>
          <a:xfrm>
            <a:off x="3051397" y="4499992"/>
            <a:ext cx="3473947" cy="432048"/>
          </a:xfrm>
          <a:prstGeom prst="rect">
            <a:avLst/>
          </a:prstGeom>
          <a:solidFill>
            <a:srgbClr val="FFD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0"/>
              </a:spcBef>
              <a:defRPr/>
            </a:pPr>
            <a:r>
              <a:rPr lang="de-CH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Die Mieter bezahlen indirekte Steuern </a:t>
            </a:r>
          </a:p>
          <a:p>
            <a:pPr lvl="0">
              <a:spcBef>
                <a:spcPct val="0"/>
              </a:spcBef>
              <a:defRPr/>
            </a:pPr>
            <a:r>
              <a:rPr lang="de-CH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für das Wohnen</a:t>
            </a:r>
            <a:r>
              <a:rPr lang="de-CH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de-CH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Gerade Verbindung 82"/>
          <p:cNvCxnSpPr/>
          <p:nvPr/>
        </p:nvCxnSpPr>
        <p:spPr>
          <a:xfrm>
            <a:off x="5805264" y="269979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Untertitel 2"/>
          <p:cNvSpPr txBox="1">
            <a:spLocks/>
          </p:cNvSpPr>
          <p:nvPr/>
        </p:nvSpPr>
        <p:spPr>
          <a:xfrm>
            <a:off x="3051397" y="4932040"/>
            <a:ext cx="3473947" cy="432048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Die </a:t>
            </a:r>
            <a:r>
              <a:rPr kumimoji="0" lang="de-CH" sz="11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Gruppe der Wohneigentümer bezieht Fördergeld, ist aber betreffend Wohnen steuerbefreit.</a:t>
            </a:r>
            <a:endParaRPr kumimoji="0" lang="de-CH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2" name="Untertitel 2"/>
          <p:cNvSpPr txBox="1">
            <a:spLocks/>
          </p:cNvSpPr>
          <p:nvPr/>
        </p:nvSpPr>
        <p:spPr>
          <a:xfrm>
            <a:off x="5805264" y="9036496"/>
            <a:ext cx="720080" cy="107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de-CH" sz="800" dirty="0" smtClean="0">
                <a:latin typeface="Arial" pitchFamily="34" charset="0"/>
                <a:ea typeface="+mj-ea"/>
                <a:cs typeface="Arial" pitchFamily="34" charset="0"/>
              </a:rPr>
              <a:t>20.6.2017</a:t>
            </a:r>
            <a:endParaRPr kumimoji="0" lang="de-CH" sz="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3" name="Untertitel 2"/>
          <p:cNvSpPr txBox="1">
            <a:spLocks/>
          </p:cNvSpPr>
          <p:nvPr/>
        </p:nvSpPr>
        <p:spPr>
          <a:xfrm>
            <a:off x="4005064" y="9036496"/>
            <a:ext cx="720080" cy="107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de-CH" sz="800" dirty="0" smtClean="0">
                <a:latin typeface="Arial" pitchFamily="34" charset="0"/>
                <a:ea typeface="+mj-ea"/>
                <a:cs typeface="Arial" pitchFamily="34" charset="0"/>
              </a:rPr>
              <a:t>Seite </a:t>
            </a:r>
            <a:fld id="{9BF823E4-D81C-4F00-A72C-49C86FB2CA61}" type="slidenum">
              <a:rPr lang="de-CH" sz="800" smtClean="0">
                <a:latin typeface="Arial" pitchFamily="34" charset="0"/>
                <a:ea typeface="+mj-ea"/>
                <a:cs typeface="Arial" pitchFamily="34" charset="0"/>
              </a:rPr>
              <a:t>1</a:t>
            </a:fld>
            <a:r>
              <a:rPr lang="de-CH" sz="8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de-CH" sz="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4" name="Untertitel 2"/>
          <p:cNvSpPr txBox="1">
            <a:spLocks/>
          </p:cNvSpPr>
          <p:nvPr/>
        </p:nvSpPr>
        <p:spPr>
          <a:xfrm>
            <a:off x="1340768" y="8604448"/>
            <a:ext cx="3024336" cy="144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Steuergelder von Mietern</a:t>
            </a:r>
          </a:p>
        </p:txBody>
      </p:sp>
      <p:sp>
        <p:nvSpPr>
          <p:cNvPr id="72" name="Titel 1"/>
          <p:cNvSpPr txBox="1">
            <a:spLocks/>
          </p:cNvSpPr>
          <p:nvPr/>
        </p:nvSpPr>
        <p:spPr>
          <a:xfrm>
            <a:off x="0" y="323528"/>
            <a:ext cx="685800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1100" dirty="0" smtClean="0">
                <a:latin typeface="Arial" pitchFamily="34" charset="0"/>
                <a:cs typeface="Arial" pitchFamily="34" charset="0"/>
              </a:rPr>
              <a:t>Stefan Drack, 20. Juni 2017 – Siehe auch Bundesverfassung, Art. 108</a:t>
            </a:r>
            <a:endParaRPr lang="de-CH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764704" y="2771800"/>
            <a:ext cx="525658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 flipV="1">
            <a:off x="764704" y="1835696"/>
            <a:ext cx="0" cy="9361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 flipV="1">
            <a:off x="764704" y="4283968"/>
            <a:ext cx="0" cy="108012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>
            <a:off x="764704" y="5364088"/>
            <a:ext cx="1296144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flipV="1">
            <a:off x="764704" y="6876256"/>
            <a:ext cx="0" cy="64807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>
            <a:off x="764704" y="7524328"/>
            <a:ext cx="5184576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Untertitel 2"/>
          <p:cNvSpPr txBox="1">
            <a:spLocks/>
          </p:cNvSpPr>
          <p:nvPr/>
        </p:nvSpPr>
        <p:spPr>
          <a:xfrm>
            <a:off x="944724" y="1835696"/>
            <a:ext cx="2052228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Besonderheit: Die Förderung ist abhängig vom Zinssatz!</a:t>
            </a:r>
          </a:p>
        </p:txBody>
      </p:sp>
      <p:cxnSp>
        <p:nvCxnSpPr>
          <p:cNvPr id="75" name="Gerade Verbindung mit Pfeil 74"/>
          <p:cNvCxnSpPr/>
          <p:nvPr/>
        </p:nvCxnSpPr>
        <p:spPr>
          <a:xfrm>
            <a:off x="2852936" y="2033588"/>
            <a:ext cx="233164" cy="16214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Untertitel 2"/>
          <p:cNvSpPr txBox="1">
            <a:spLocks/>
          </p:cNvSpPr>
          <p:nvPr/>
        </p:nvSpPr>
        <p:spPr>
          <a:xfrm>
            <a:off x="548680" y="9036496"/>
            <a:ext cx="3240360" cy="107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CH" sz="800" dirty="0">
                <a:latin typeface="Arial" pitchFamily="34" charset="0"/>
                <a:ea typeface="+mj-ea"/>
                <a:cs typeface="Arial" pitchFamily="34" charset="0"/>
              </a:rPr>
              <a:t>X097 Finanzierung der </a:t>
            </a:r>
            <a:r>
              <a:rPr lang="de-CH" sz="800" dirty="0" err="1" smtClean="0">
                <a:latin typeface="Arial" pitchFamily="34" charset="0"/>
                <a:ea typeface="+mj-ea"/>
                <a:cs typeface="Arial" pitchFamily="34" charset="0"/>
              </a:rPr>
              <a:t>Wohneigentumsfoerderung</a:t>
            </a:r>
            <a:r>
              <a:rPr lang="de-CH" sz="800" dirty="0" smtClean="0">
                <a:latin typeface="Arial" pitchFamily="34" charset="0"/>
                <a:ea typeface="+mj-ea"/>
                <a:cs typeface="Arial" pitchFamily="34" charset="0"/>
              </a:rPr>
              <a:t> V02.pptx</a:t>
            </a:r>
            <a:endParaRPr kumimoji="0" lang="de-CH" sz="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8" name="Untertitel 2"/>
          <p:cNvSpPr txBox="1">
            <a:spLocks/>
          </p:cNvSpPr>
          <p:nvPr/>
        </p:nvSpPr>
        <p:spPr>
          <a:xfrm>
            <a:off x="692696" y="7956376"/>
            <a:ext cx="1008112" cy="144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CH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Farblegende: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35496"/>
            <a:ext cx="68580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1200" b="1" dirty="0" smtClean="0">
                <a:latin typeface="Arial" pitchFamily="34" charset="0"/>
                <a:ea typeface="+mj-ea"/>
                <a:cs typeface="Arial" pitchFamily="34" charset="0"/>
              </a:rPr>
              <a:t>Abbildungen 4 und 11 aus der </a:t>
            </a:r>
            <a:r>
              <a:rPr kumimoji="0" lang="de-CH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Studie zur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Eigenmietwertbesteuerung </a:t>
            </a:r>
            <a:r>
              <a:rPr lang="de-CH" sz="1200" b="1" dirty="0" smtClean="0">
                <a:latin typeface="Arial" pitchFamily="34" charset="0"/>
                <a:ea typeface="+mj-ea"/>
                <a:cs typeface="Arial" pitchFamily="34" charset="0"/>
              </a:rPr>
              <a:t>von </a:t>
            </a:r>
            <a:r>
              <a:rPr lang="de-CH" sz="1200" b="1" dirty="0">
                <a:latin typeface="Arial" pitchFamily="34" charset="0"/>
                <a:ea typeface="+mj-ea"/>
                <a:cs typeface="Arial" pitchFamily="34" charset="0"/>
              </a:rPr>
              <a:t>Mario </a:t>
            </a:r>
            <a:r>
              <a:rPr lang="de-CH" sz="1200" b="1" dirty="0" err="1">
                <a:latin typeface="Arial" pitchFamily="34" charset="0"/>
                <a:ea typeface="+mj-ea"/>
                <a:cs typeface="Arial" pitchFamily="34" charset="0"/>
              </a:rPr>
              <a:t>Morger</a:t>
            </a:r>
            <a:r>
              <a:rPr lang="de-CH" sz="1200" b="1" dirty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de-CH" sz="1200" b="1" dirty="0" smtClean="0">
                <a:latin typeface="Arial" pitchFamily="34" charset="0"/>
                <a:ea typeface="+mj-ea"/>
                <a:cs typeface="Arial" pitchFamily="34" charset="0"/>
              </a:rPr>
              <a:t>ESTV, 19.05.2014</a:t>
            </a:r>
            <a:endParaRPr kumimoji="0" lang="de-CH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404664" y="683568"/>
            <a:ext cx="6048672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CH" sz="1100" dirty="0">
                <a:latin typeface="Arial" pitchFamily="34" charset="0"/>
                <a:ea typeface="+mj-ea"/>
                <a:cs typeface="Arial" pitchFamily="34" charset="0"/>
              </a:rPr>
              <a:t>Sehr eindrücklich zeigt Abbildung 4 </a:t>
            </a:r>
            <a:r>
              <a:rPr lang="de-CH" sz="1100" dirty="0" smtClean="0">
                <a:latin typeface="Arial" pitchFamily="34" charset="0"/>
                <a:ea typeface="+mj-ea"/>
                <a:cs typeface="Arial" pitchFamily="34" charset="0"/>
              </a:rPr>
              <a:t>die </a:t>
            </a:r>
            <a:r>
              <a:rPr lang="de-CH" sz="1100" dirty="0">
                <a:latin typeface="Arial" pitchFamily="34" charset="0"/>
                <a:ea typeface="+mj-ea"/>
                <a:cs typeface="Arial" pitchFamily="34" charset="0"/>
              </a:rPr>
              <a:t>grossen Steuerausfälle bei hohen Hypothekarzinsen. Beispiel: Bei einem Hypothekarzins von 3,6% ergibt sich ein negativer Steuerertrag von 310 Millionen CHF. (Basis für diese Hochrechnung sind die direkten Bundessteuern von Bern mit einem Hypothekarzins von 2, 6% im Jahr 2010.)</a:t>
            </a:r>
            <a:endParaRPr kumimoji="0" lang="de-CH" sz="11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404664" y="4716016"/>
            <a:ext cx="6048672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CH" sz="1100" dirty="0">
                <a:latin typeface="Arial" pitchFamily="34" charset="0"/>
                <a:ea typeface="+mj-ea"/>
                <a:cs typeface="Arial" pitchFamily="34" charset="0"/>
              </a:rPr>
              <a:t>Abbildung 11 </a:t>
            </a:r>
            <a:r>
              <a:rPr lang="de-CH" sz="1100" dirty="0" smtClean="0">
                <a:latin typeface="Arial" pitchFamily="34" charset="0"/>
                <a:ea typeface="+mj-ea"/>
                <a:cs typeface="Arial" pitchFamily="34" charset="0"/>
              </a:rPr>
              <a:t>zeigt </a:t>
            </a:r>
            <a:r>
              <a:rPr lang="de-CH" sz="1100" dirty="0">
                <a:latin typeface="Arial" pitchFamily="34" charset="0"/>
                <a:ea typeface="+mj-ea"/>
                <a:cs typeface="Arial" pitchFamily="34" charset="0"/>
              </a:rPr>
              <a:t>die durchschnittliche Förderung von Haushalten, abhängig von ihrem Einkommen. Beispiel: Bei einem steuerbaren Einkommen von 125‘000 CHF beträgt die Förderung bei den Bundessteuern im Schnitt 1‘000 CHF pro Jahr. </a:t>
            </a:r>
            <a:r>
              <a:rPr lang="de-CH" sz="1100" dirty="0" smtClean="0">
                <a:latin typeface="Arial" pitchFamily="34" charset="0"/>
                <a:ea typeface="+mj-ea"/>
                <a:cs typeface="Arial" pitchFamily="34" charset="0"/>
              </a:rPr>
              <a:t>Schätzung: Diese </a:t>
            </a:r>
            <a:r>
              <a:rPr lang="de-CH" sz="1100" dirty="0">
                <a:latin typeface="Arial" pitchFamily="34" charset="0"/>
                <a:ea typeface="+mj-ea"/>
                <a:cs typeface="Arial" pitchFamily="34" charset="0"/>
              </a:rPr>
              <a:t>Förderung betrug </a:t>
            </a:r>
            <a:r>
              <a:rPr lang="de-CH" sz="1100" dirty="0" smtClean="0">
                <a:latin typeface="Arial" pitchFamily="34" charset="0"/>
                <a:ea typeface="+mj-ea"/>
                <a:cs typeface="Arial" pitchFamily="34" charset="0"/>
              </a:rPr>
              <a:t>über 15 Jahre (2000 </a:t>
            </a:r>
            <a:r>
              <a:rPr lang="de-CH" sz="1100" dirty="0">
                <a:latin typeface="Arial" pitchFamily="34" charset="0"/>
                <a:ea typeface="+mj-ea"/>
                <a:cs typeface="Arial" pitchFamily="34" charset="0"/>
              </a:rPr>
              <a:t>bis </a:t>
            </a:r>
            <a:r>
              <a:rPr lang="de-CH" sz="1100" dirty="0" smtClean="0">
                <a:latin typeface="Arial" pitchFamily="34" charset="0"/>
                <a:ea typeface="+mj-ea"/>
                <a:cs typeface="Arial" pitchFamily="34" charset="0"/>
              </a:rPr>
              <a:t>2014) </a:t>
            </a:r>
            <a:r>
              <a:rPr lang="de-CH" sz="1100" dirty="0">
                <a:latin typeface="Arial" pitchFamily="34" charset="0"/>
                <a:ea typeface="+mj-ea"/>
                <a:cs typeface="Arial" pitchFamily="34" charset="0"/>
              </a:rPr>
              <a:t>im Aargau rund 5,3 Milliarden CHF und in der gesamten Schweiz rund 70 Milliarden CHF.</a:t>
            </a:r>
            <a:endParaRPr kumimoji="0" lang="de-CH" sz="11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Grafik 5" descr="G:\Daten\Vorschlaege_privat\Wohnsteuer\Abbildungen DE FR IT\Doku_0019_Abb_04_DE.bmp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801588" y="1486664"/>
            <a:ext cx="5219700" cy="2941320"/>
          </a:xfrm>
          <a:prstGeom prst="rect">
            <a:avLst/>
          </a:prstGeom>
          <a:ln w="3175">
            <a:solidFill>
              <a:srgbClr val="808080"/>
            </a:solidFill>
          </a:ln>
        </p:spPr>
      </p:pic>
      <p:pic>
        <p:nvPicPr>
          <p:cNvPr id="7" name="Grafik 6" descr="G:\Daten\Vorschlaege_privat\Wohnsteuer\Abbildungen DE FR IT\Doku_0019_Abb_11_DE.bmp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819150" y="5652120"/>
            <a:ext cx="5219700" cy="2941320"/>
          </a:xfrm>
          <a:prstGeom prst="rect">
            <a:avLst/>
          </a:prstGeom>
          <a:ln w="3175">
            <a:solidFill>
              <a:srgbClr val="808080"/>
            </a:solidFill>
          </a:ln>
        </p:spPr>
      </p:pic>
      <p:sp>
        <p:nvSpPr>
          <p:cNvPr id="10" name="Untertitel 2"/>
          <p:cNvSpPr txBox="1">
            <a:spLocks/>
          </p:cNvSpPr>
          <p:nvPr/>
        </p:nvSpPr>
        <p:spPr>
          <a:xfrm>
            <a:off x="5805264" y="9036496"/>
            <a:ext cx="720080" cy="107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de-CH" sz="800" dirty="0" smtClean="0">
                <a:latin typeface="Arial" pitchFamily="34" charset="0"/>
                <a:ea typeface="+mj-ea"/>
                <a:cs typeface="Arial" pitchFamily="34" charset="0"/>
              </a:rPr>
              <a:t>20.6.2017</a:t>
            </a:r>
            <a:endParaRPr kumimoji="0" lang="de-CH" sz="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Untertitel 2"/>
          <p:cNvSpPr txBox="1">
            <a:spLocks/>
          </p:cNvSpPr>
          <p:nvPr/>
        </p:nvSpPr>
        <p:spPr>
          <a:xfrm>
            <a:off x="4005064" y="9036496"/>
            <a:ext cx="720080" cy="107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de-CH" sz="800" dirty="0" smtClean="0">
                <a:latin typeface="Arial" pitchFamily="34" charset="0"/>
                <a:ea typeface="+mj-ea"/>
                <a:cs typeface="Arial" pitchFamily="34" charset="0"/>
              </a:rPr>
              <a:t>Seite </a:t>
            </a:r>
            <a:fld id="{9BF823E4-D81C-4F00-A72C-49C86FB2CA61}" type="slidenum">
              <a:rPr lang="de-CH" sz="800" smtClean="0">
                <a:latin typeface="Arial" pitchFamily="34" charset="0"/>
                <a:ea typeface="+mj-ea"/>
                <a:cs typeface="Arial" pitchFamily="34" charset="0"/>
              </a:rPr>
              <a:t>2</a:t>
            </a:fld>
            <a:r>
              <a:rPr lang="de-CH" sz="8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de-CH" sz="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Untertitel 2"/>
          <p:cNvSpPr txBox="1">
            <a:spLocks/>
          </p:cNvSpPr>
          <p:nvPr/>
        </p:nvSpPr>
        <p:spPr>
          <a:xfrm>
            <a:off x="548680" y="9036496"/>
            <a:ext cx="3240360" cy="107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CH" sz="800" dirty="0">
                <a:latin typeface="Arial" pitchFamily="34" charset="0"/>
                <a:ea typeface="+mj-ea"/>
                <a:cs typeface="Arial" pitchFamily="34" charset="0"/>
              </a:rPr>
              <a:t>X097 Finanzierung der </a:t>
            </a:r>
            <a:r>
              <a:rPr lang="de-CH" sz="800" dirty="0" err="1" smtClean="0">
                <a:latin typeface="Arial" pitchFamily="34" charset="0"/>
                <a:ea typeface="+mj-ea"/>
                <a:cs typeface="Arial" pitchFamily="34" charset="0"/>
              </a:rPr>
              <a:t>Wohneigentumsfoerderung</a:t>
            </a:r>
            <a:r>
              <a:rPr lang="de-CH" sz="800" dirty="0" smtClean="0">
                <a:latin typeface="Arial" pitchFamily="34" charset="0"/>
                <a:ea typeface="+mj-ea"/>
                <a:cs typeface="Arial" pitchFamily="34" charset="0"/>
              </a:rPr>
              <a:t> V02.pptx</a:t>
            </a:r>
            <a:endParaRPr kumimoji="0" lang="de-CH" sz="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Bildschirmpräsentation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Finanzierung der Wohneigentumsförderung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Finanzierung der Wohneigentumsförderung</dc:title>
  <dc:creator>susanne</dc:creator>
  <cp:lastModifiedBy>Drack, Stefan</cp:lastModifiedBy>
  <cp:revision>37</cp:revision>
  <cp:lastPrinted>2017-06-21T17:12:44Z</cp:lastPrinted>
  <dcterms:created xsi:type="dcterms:W3CDTF">2017-06-18T15:43:57Z</dcterms:created>
  <dcterms:modified xsi:type="dcterms:W3CDTF">2017-07-03T12:22:12Z</dcterms:modified>
</cp:coreProperties>
</file>